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6" r:id="rId31"/>
    <p:sldId id="287" r:id="rId32"/>
    <p:sldId id="288" r:id="rId33"/>
    <p:sldId id="289" r:id="rId34"/>
    <p:sldId id="2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23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8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37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0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00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72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1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7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2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4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35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6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3392" y="1741449"/>
            <a:ext cx="8101584" cy="146304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/>
              <a:t>í</a:t>
            </a:r>
            <a:r>
              <a:rPr lang="hu-HU" dirty="0" smtClean="0"/>
              <a:t>rás kialakulása és fejlődése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0444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ve Painting in the Altamira Cave (by Rameessos, Public Doma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870726"/>
            <a:ext cx="2916020" cy="23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szélyben az Altamira-barlang őskori sziklarajz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46" y="721130"/>
            <a:ext cx="533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id art peak 30,000 years ago? How cave paintings became my lockdown  obsession | Art | The Guar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25" y="3641985"/>
            <a:ext cx="3242076" cy="24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1940. szeptember 12-én fedezték fel a Lascaux-barlangot | Évfordulók,  események | József Attila Könyvtár - Dunaújváros"/>
          <p:cNvSpPr>
            <a:spLocks noChangeAspect="1" noChangeArrowheads="1"/>
          </p:cNvSpPr>
          <p:nvPr/>
        </p:nvSpPr>
        <p:spPr bwMode="auto">
          <a:xfrm>
            <a:off x="4556156" y="4007894"/>
            <a:ext cx="177836" cy="1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4108" name="Picture 12" descr="1940. szeptember 12-én fedezték fel a Lascaux-barlangot | Évfordulók,  események | József Attila Könyvtár - Dunaújvár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56" y="3791581"/>
            <a:ext cx="3112135" cy="22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6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a rajzok leegyszerűsödnek</a:t>
            </a:r>
            <a:endParaRPr lang="sr-Latn-RS" dirty="0"/>
          </a:p>
        </p:txBody>
      </p:sp>
      <p:pic>
        <p:nvPicPr>
          <p:cNvPr id="5122" name="Picture 2" descr="Lascaux-barlang - Turizmus.com - A szakma központi hírforrá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1" y="2177915"/>
            <a:ext cx="27146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Őskőkorszak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81" y="2446771"/>
            <a:ext cx="30003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rlangrajzok | 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79" y="199274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ouffignac-bar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81" y="4109988"/>
            <a:ext cx="3227440" cy="20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Képírás – piktográfia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154" y="2556931"/>
            <a:ext cx="9847443" cy="359361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leegyszerűsödött barlangrajzok csak a lényeg bemutatására koncentráltak, az emberek néhány egyszerű vonallal is tudták – stilizáltabb formában – ábrázolni a mondanivalójukat.</a:t>
            </a:r>
          </a:p>
          <a:p>
            <a:r>
              <a:rPr lang="hu-HU" dirty="0" smtClean="0"/>
              <a:t>Ebből alakult ki a képírás.</a:t>
            </a:r>
          </a:p>
          <a:p>
            <a:r>
              <a:rPr lang="hu-HU" dirty="0" smtClean="0"/>
              <a:t>A képírás:</a:t>
            </a:r>
          </a:p>
          <a:p>
            <a:pPr lvl="1"/>
            <a:r>
              <a:rPr lang="hu-HU" dirty="0"/>
              <a:t>N</a:t>
            </a:r>
            <a:r>
              <a:rPr lang="hu-HU" dirty="0" smtClean="0"/>
              <a:t>em kötődik nyelvhez</a:t>
            </a:r>
          </a:p>
          <a:p>
            <a:pPr lvl="1"/>
            <a:r>
              <a:rPr lang="hu-HU" dirty="0" smtClean="0"/>
              <a:t>Az elvont fogalmakat nem tudták vele ábrázolni</a:t>
            </a:r>
          </a:p>
          <a:p>
            <a:pPr marL="457200" lvl="1" indent="0">
              <a:buNone/>
            </a:pPr>
            <a:r>
              <a:rPr lang="hu-HU" sz="2200" dirty="0" smtClean="0"/>
              <a:t>Fogalomírás – ideográfia: láb</a:t>
            </a:r>
            <a:r>
              <a:rPr lang="sr-Latn-RS" sz="2200" dirty="0" smtClean="0"/>
              <a:t>=j</a:t>
            </a:r>
            <a:r>
              <a:rPr lang="hu-HU" sz="2200" dirty="0" smtClean="0"/>
              <a:t>árás (közmegegyezés)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6146" name="Picture 2" descr="3. Piramisok és hieroglifák (3. modu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27" y="3520924"/>
            <a:ext cx="5581083" cy="14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arga Géza írástörténész: A tatárlakai táblák &quot;atya&quot; és &quot;szár&quot; szójelének  hangzósítá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564458"/>
            <a:ext cx="1966024" cy="199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Fonetizált írás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937281" cy="3583986"/>
          </a:xfrm>
        </p:spPr>
        <p:txBody>
          <a:bodyPr>
            <a:normAutofit/>
          </a:bodyPr>
          <a:lstStyle/>
          <a:p>
            <a:r>
              <a:rPr lang="sr-Latn-RS" dirty="0" smtClean="0"/>
              <a:t>Ha egy </a:t>
            </a:r>
            <a:r>
              <a:rPr lang="sr-Latn-RS" dirty="0"/>
              <a:t>jel már nemcsak a</a:t>
            </a:r>
            <a:r>
              <a:rPr lang="sr-Latn-RS" dirty="0" smtClean="0"/>
              <a:t> </a:t>
            </a:r>
            <a:r>
              <a:rPr lang="sr-Latn-RS" dirty="0"/>
              <a:t>fogalmat </a:t>
            </a:r>
            <a:r>
              <a:rPr lang="sr-Latn-RS" dirty="0" smtClean="0"/>
              <a:t>jelöli, </a:t>
            </a:r>
            <a:r>
              <a:rPr lang="sr-Latn-RS" dirty="0"/>
              <a:t>hanem a szó hangalakját is </a:t>
            </a:r>
            <a:r>
              <a:rPr lang="sr-Latn-RS" dirty="0" smtClean="0"/>
              <a:t>kifejezi, </a:t>
            </a:r>
            <a:r>
              <a:rPr lang="sr-Latn-RS" dirty="0"/>
              <a:t>akkor beszélhetünk a </a:t>
            </a:r>
            <a:r>
              <a:rPr lang="sr-Latn-RS" dirty="0" smtClean="0"/>
              <a:t>szóírásról.</a:t>
            </a:r>
          </a:p>
          <a:p>
            <a:r>
              <a:rPr lang="sr-Latn-RS" dirty="0" smtClean="0"/>
              <a:t> Lehetővé</a:t>
            </a:r>
            <a:r>
              <a:rPr lang="sr-Latn-RS" dirty="0"/>
              <a:t> </a:t>
            </a:r>
            <a:r>
              <a:rPr lang="sr-Latn-RS" dirty="0" smtClean="0"/>
              <a:t>vált, </a:t>
            </a:r>
            <a:r>
              <a:rPr lang="sr-Latn-RS" dirty="0"/>
              <a:t>hogy a hosszabb, többtagú szavakat egymás mellé rajzolt jelekkel </a:t>
            </a:r>
            <a:r>
              <a:rPr lang="sr-Latn-RS" dirty="0" smtClean="0"/>
              <a:t>ábrázoljanak, pl. </a:t>
            </a:r>
            <a:r>
              <a:rPr lang="sr-Latn-RS" dirty="0"/>
              <a:t>p</a:t>
            </a:r>
            <a:r>
              <a:rPr lang="sr-Latn-RS" dirty="0" smtClean="0"/>
              <a:t>ad és ló = padl</a:t>
            </a:r>
            <a:r>
              <a:rPr lang="hu-HU" dirty="0" smtClean="0"/>
              <a:t>ó</a:t>
            </a:r>
          </a:p>
          <a:p>
            <a:r>
              <a:rPr lang="hu-HU" dirty="0" smtClean="0"/>
              <a:t>Ez azonban nem volt elegendő minden, az emberek számára ismert dolgok, földrajzi helyek stb. lejegyzésére, így szótagokra bontották az addigi szavakat.</a:t>
            </a:r>
          </a:p>
          <a:p>
            <a:r>
              <a:rPr lang="hu-HU" dirty="0" smtClean="0"/>
              <a:t>Szótagírás- egyformán hangzó szótagokat azonos jellel jelöltek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2748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-cdn.arcanum.com/nfo-resources/pannon_pic/pannon/panny-149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94" y="808521"/>
            <a:ext cx="3479936" cy="5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bugida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93" y="1867301"/>
            <a:ext cx="4817432" cy="33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0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ékírás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2523744"/>
            <a:ext cx="11183112" cy="3767328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legrégebbi írástípus, agyagtáblákba nyomkodták bele a jeleket nádszálból készült stílussal.</a:t>
            </a:r>
          </a:p>
          <a:p>
            <a:r>
              <a:rPr lang="hu-HU" dirty="0" smtClean="0"/>
              <a:t>A Dél-Mezopotámiában élő sumérok alkották meg.</a:t>
            </a:r>
          </a:p>
          <a:p>
            <a:r>
              <a:rPr lang="hu-HU" dirty="0" smtClean="0"/>
              <a:t>Eredetileg képírás volt, mely aztán leegyszerűsödött. </a:t>
            </a:r>
          </a:p>
          <a:p>
            <a:r>
              <a:rPr lang="hu-HU" dirty="0" smtClean="0"/>
              <a:t>A kerekebb formák szögletes vonalírássá alakultak át.</a:t>
            </a:r>
          </a:p>
          <a:p>
            <a:r>
              <a:rPr lang="hu-HU" dirty="0" smtClean="0"/>
              <a:t>Főleg gazdasági, jogi és történelmi szövegeket jegyeztek le ezzel az írással.</a:t>
            </a:r>
          </a:p>
          <a:p>
            <a:r>
              <a:rPr lang="hu-HU" dirty="0" smtClean="0"/>
              <a:t>Ezt az írást később más népek is átvették, módosították, egyszerűsítették.</a:t>
            </a:r>
          </a:p>
          <a:p>
            <a:r>
              <a:rPr lang="hu-HU" dirty="0" smtClean="0"/>
              <a:t>Vonalírás 90 fokos elfordítása és a fentről lefelé helyett balról jobbra történő írásmódosítás az akkádok nevéhez fűződik.</a:t>
            </a:r>
            <a:endParaRPr lang="sr-Latn-RS" dirty="0"/>
          </a:p>
        </p:txBody>
      </p:sp>
      <p:pic>
        <p:nvPicPr>
          <p:cNvPr id="3074" name="Picture 2" descr="Mit írtak és hogyan az ókori Mezopotámiában? - Szerző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23" y="93257"/>
            <a:ext cx="2581783" cy="25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Reed Stylus: A Simple Effective Tool For Writing On Clay Tablets - Snow  Lizard 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3310979"/>
            <a:ext cx="2027047" cy="162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3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kírás | Haag lexikon | Kézikönyvtá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46" y="466344"/>
            <a:ext cx="8866777" cy="598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0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kje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6" y="404472"/>
            <a:ext cx="9006840" cy="60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9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Hieroglifák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7711" cy="3651844"/>
          </a:xfrm>
        </p:spPr>
        <p:txBody>
          <a:bodyPr/>
          <a:lstStyle/>
          <a:p>
            <a:r>
              <a:rPr lang="hu-HU" dirty="0" smtClean="0"/>
              <a:t>Egyiptomban használatos képírás a hieroglif írás – „szent véset”</a:t>
            </a:r>
          </a:p>
          <a:p>
            <a:r>
              <a:rPr lang="hu-HU" dirty="0" smtClean="0"/>
              <a:t>Három altípusa van:</a:t>
            </a:r>
          </a:p>
          <a:p>
            <a:pPr lvl="1"/>
            <a:r>
              <a:rPr lang="hu-HU" dirty="0" smtClean="0"/>
              <a:t>Hieroglif írás – díszírás főleg emlékműveken, feliratokon, Halottak Könyve papiruszán maradt fenn.</a:t>
            </a:r>
          </a:p>
          <a:p>
            <a:pPr lvl="1"/>
            <a:r>
              <a:rPr lang="hu-HU" dirty="0" smtClean="0"/>
              <a:t>Hieratikus (papi) írás – hétköznapi írás, a hieroglif jelek leegyszerűsített, kevésbé képszerű, a kézíráshoz alkalmazkodó változata.</a:t>
            </a:r>
          </a:p>
          <a:p>
            <a:pPr lvl="1"/>
            <a:r>
              <a:rPr lang="hu-HU" dirty="0" smtClean="0"/>
              <a:t>Démotikus (népi) írás – a hieratikus írás további leegyszerűsített változata, gyorsabban tudtak vele írni, sok rövídítést tartalmaz, ezért nehéz megérteni.</a:t>
            </a:r>
          </a:p>
          <a:p>
            <a:endParaRPr lang="sr-Latn-RS" dirty="0"/>
          </a:p>
        </p:txBody>
      </p:sp>
      <p:pic>
        <p:nvPicPr>
          <p:cNvPr id="4100" name="Picture 4" descr="Hieroglif írás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66273"/>
            <a:ext cx="2244979" cy="16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9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rafológusi elmélkedés az íráskörülményekről, írásról és a betűkrő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94435"/>
            <a:ext cx="43815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2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04" y="548640"/>
            <a:ext cx="10351008" cy="173735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MONDANÁTOK EL SAJÁT SZAVAITOKKAL, HOGY MI AZ ÍRÁS? Miért fontos?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89" y="2557463"/>
            <a:ext cx="4739821" cy="3317875"/>
          </a:xfrm>
        </p:spPr>
      </p:pic>
    </p:spTree>
    <p:extLst>
      <p:ext uri="{BB962C8B-B14F-4D97-AF65-F5344CB8AC3E}">
        <p14:creationId xmlns:p14="http://schemas.microsoft.com/office/powerpoint/2010/main" val="397676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Írd le hieroglifákkal a neved!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54" y="2451085"/>
            <a:ext cx="9012270" cy="2565415"/>
          </a:xfrm>
        </p:spPr>
      </p:pic>
    </p:spTree>
    <p:extLst>
      <p:ext uri="{BB962C8B-B14F-4D97-AF65-F5344CB8AC3E}">
        <p14:creationId xmlns:p14="http://schemas.microsoft.com/office/powerpoint/2010/main" val="253733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egyiptomiak írásrendszere több mint 600 jelből állt.</a:t>
            </a:r>
          </a:p>
          <a:p>
            <a:r>
              <a:rPr lang="hu-HU" dirty="0" smtClean="0"/>
              <a:t>A legfejlettebb és legrendezettebb írásrendszer volt abban az időben.</a:t>
            </a:r>
          </a:p>
          <a:p>
            <a:r>
              <a:rPr lang="hu-HU" dirty="0" smtClean="0"/>
              <a:t>Az írásfejlődés több fokozatát tartalmazza egyszerre, ideogramma-maradványok, szó-szótag és hangzójelek összessége.</a:t>
            </a:r>
          </a:p>
          <a:p>
            <a:r>
              <a:rPr lang="hu-HU" dirty="0" smtClean="0"/>
              <a:t>Az egyiptomiak papiruszra írtak írónáddal.</a:t>
            </a:r>
            <a:endParaRPr lang="sr-Latn-RS" dirty="0"/>
          </a:p>
        </p:txBody>
      </p:sp>
      <p:pic>
        <p:nvPicPr>
          <p:cNvPr id="7170" name="Picture 2" descr="PAPIER WAFLOWY BRZEGI 14,7CM PAPIRUS ZWÓJ 83CM 12833992964 - Allegr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20" y="3462465"/>
            <a:ext cx="2001526" cy="28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gipski ręcznie wykonany papirus -ok. 20 x 30 cm -najlepiej nadaje się do:  malarstwa, rysunków, lekcji rysowania i sztuki, artystów, DIY, rzemiosła  lub drukowania, 10 arkuszy, żółty : Amazon.pl: Arts &amp; Craf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536" y="480699"/>
            <a:ext cx="1875935" cy="18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64" y="253960"/>
            <a:ext cx="2589857" cy="27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Egyiptomi írnok szobra - kép - Mozaik digitális oktatás és tanul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7186" name="Picture 18" descr="Fáraók világának érdekességei: Írnok (kép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24" y="4097317"/>
            <a:ext cx="1749679" cy="22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42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hangjelölő írás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föníciaiak ábécéje feltehetően az ókánaánita ábécé leszármazottja, ugyanakkor használták az egyiptomiak hieratikus írását is mielőtt megalkották a sajátjukat.</a:t>
            </a:r>
          </a:p>
          <a:p>
            <a:r>
              <a:rPr lang="hu-HU" dirty="0" smtClean="0"/>
              <a:t>A föníciai ábécé csak a mássalhangzókat jelölte, nem használtak semmilyen jelet a magánhangzók jelölésére.</a:t>
            </a:r>
          </a:p>
          <a:p>
            <a:r>
              <a:rPr lang="hu-HU" dirty="0" smtClean="0"/>
              <a:t>Vízszintesen jobbról balra írtak.</a:t>
            </a:r>
          </a:p>
          <a:p>
            <a:r>
              <a:rPr lang="hu-HU" dirty="0" smtClean="0"/>
              <a:t>Idővel a szavakat vonalakkal, ponttal választották el egymástól.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34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4442"/>
            <a:ext cx="6626191" cy="342142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Az ábécéjüket később sok nép átvette és alakított rajta, például a héberek, a görögök, de még a latin betűket használó rómaiak is.</a:t>
            </a:r>
          </a:p>
          <a:p>
            <a:r>
              <a:rPr lang="hu-HU" dirty="0" smtClean="0"/>
              <a:t>Ábécéjük 22 jelből állt, melyek egy-egy hangot jelöltek.</a:t>
            </a:r>
          </a:p>
          <a:p>
            <a:r>
              <a:rPr lang="hu-HU" dirty="0"/>
              <a:t>Írásukban egy-egy szókezdő hangot jelöltek egy-egy </a:t>
            </a:r>
            <a:r>
              <a:rPr lang="hu-HU" dirty="0" smtClean="0"/>
              <a:t>jellel.</a:t>
            </a:r>
          </a:p>
          <a:p>
            <a:r>
              <a:rPr lang="hu-HU" dirty="0" smtClean="0"/>
              <a:t>A </a:t>
            </a:r>
            <a:r>
              <a:rPr lang="hu-HU" dirty="0"/>
              <a:t>betű neveként megőrizték az egész szót.</a:t>
            </a:r>
            <a:endParaRPr lang="sr-Latn-RS" dirty="0"/>
          </a:p>
        </p:txBody>
      </p:sp>
      <p:pic>
        <p:nvPicPr>
          <p:cNvPr id="1026" name="Picture 2" descr="2000 B.C. – Phoenician alpha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51" y="888821"/>
            <a:ext cx="3505353" cy="47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9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héber ábécé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43" y="2387066"/>
            <a:ext cx="10876548" cy="146304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héber ábécé 22 jelet tartalmaz és az ókorban alakult ki.</a:t>
            </a:r>
          </a:p>
          <a:p>
            <a:r>
              <a:rPr lang="hu-HU" dirty="0" smtClean="0"/>
              <a:t>A zsidók a mai napig ezt az írást használják.</a:t>
            </a:r>
            <a:endParaRPr lang="sr-Latn-RS" dirty="0"/>
          </a:p>
          <a:p>
            <a:r>
              <a:rPr lang="hu-HU" dirty="0" smtClean="0"/>
              <a:t>A magánhangzók jelölésére különböző módokat használnak, például pontokat.</a:t>
            </a:r>
            <a:endParaRPr lang="sr-Latn-RS" dirty="0"/>
          </a:p>
        </p:txBody>
      </p:sp>
      <p:pic>
        <p:nvPicPr>
          <p:cNvPr id="2052" name="Picture 4" descr="Klasszikus héber nyelvtan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16" y="3753854"/>
            <a:ext cx="4673315" cy="25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49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94637"/>
            <a:ext cx="9601196" cy="991402"/>
          </a:xfrm>
        </p:spPr>
        <p:txBody>
          <a:bodyPr/>
          <a:lstStyle/>
          <a:p>
            <a:r>
              <a:rPr lang="hu-HU" dirty="0" smtClean="0"/>
              <a:t>A görög írás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22" y="2980291"/>
            <a:ext cx="10549289" cy="3324256"/>
          </a:xfrm>
        </p:spPr>
        <p:txBody>
          <a:bodyPr>
            <a:normAutofit/>
          </a:bodyPr>
          <a:lstStyle/>
          <a:p>
            <a:r>
              <a:rPr lang="hu-HU" dirty="0" smtClean="0"/>
              <a:t>A föníciai ábécéből fejlődött ki.</a:t>
            </a:r>
          </a:p>
          <a:p>
            <a:r>
              <a:rPr lang="hu-HU" dirty="0" smtClean="0"/>
              <a:t>24 betűből áll, minden hangnak külön jele van, a magánhangzóknak is.</a:t>
            </a:r>
          </a:p>
          <a:p>
            <a:r>
              <a:rPr lang="hu-HU" dirty="0" smtClean="0"/>
              <a:t>Azokat a föníciai jeleket használták magánhangzók jelölésére, mely jelekre a görögök nyelvében nem volt szükség.</a:t>
            </a:r>
          </a:p>
          <a:p>
            <a:r>
              <a:rPr lang="hu-HU" dirty="0" smtClean="0"/>
              <a:t>Kezdetben a betűket számok jelölésére is használták.</a:t>
            </a: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71" y="1232035"/>
            <a:ext cx="7441899" cy="9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i.e. 8. századból vannak írásos emlékeink.</a:t>
            </a:r>
          </a:p>
          <a:p>
            <a:r>
              <a:rPr lang="hu-HU" dirty="0" smtClean="0"/>
              <a:t>Kezdetben </a:t>
            </a:r>
            <a:r>
              <a:rPr lang="hu-HU" dirty="0"/>
              <a:t>jobbról balra írtak, majd az úgynevezett ökörszántást használták, amikor egyik sort jobbról balra, a következőt balról jobbra írták.</a:t>
            </a:r>
          </a:p>
          <a:p>
            <a:r>
              <a:rPr lang="hu-HU" dirty="0"/>
              <a:t>Kb. i.e. 500 körül kezdtek el balról jobbra írni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kisbetűket sokáig nem használták, csak az i.sz. 9. századtól terjedtek el.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0980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Íráskala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67" y="1004318"/>
            <a:ext cx="3834418" cy="44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örög ábécé Stock vektorok, Görög ábécé Jogdíjmentes illusztrációk | 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65" y="764556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at to Know About the Ancient Greek Langu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70" y="2781701"/>
            <a:ext cx="4974920" cy="331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59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latin betűk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görögöktől vették át, vagy az etruszkok által vagy pedig a Dél-Itáliában élő görögöktől.</a:t>
            </a:r>
          </a:p>
          <a:p>
            <a:r>
              <a:rPr lang="hu-HU" dirty="0" smtClean="0"/>
              <a:t>Az i.e. 5. századból származnak az első írásos emlékek.</a:t>
            </a:r>
          </a:p>
          <a:p>
            <a:r>
              <a:rPr lang="hu-HU" dirty="0" smtClean="0"/>
              <a:t>Az ólatin ábécé 21 jelet tartalmazott, majd bővült.</a:t>
            </a:r>
            <a:endParaRPr lang="sr-Latn-RS" dirty="0"/>
          </a:p>
        </p:txBody>
      </p:sp>
      <p:pic>
        <p:nvPicPr>
          <p:cNvPr id="5122" name="Picture 2" descr="Latin alphabet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083203"/>
            <a:ext cx="5244131" cy="24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78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33534" cy="1805501"/>
          </a:xfrm>
        </p:spPr>
        <p:txBody>
          <a:bodyPr>
            <a:normAutofit/>
          </a:bodyPr>
          <a:lstStyle/>
          <a:p>
            <a:r>
              <a:rPr lang="hu-HU" dirty="0" smtClean="0"/>
              <a:t>A latin ábécé betűit sokan átvették, módosítottak rajta.</a:t>
            </a:r>
          </a:p>
          <a:p>
            <a:r>
              <a:rPr lang="hu-HU" dirty="0" smtClean="0"/>
              <a:t>Új betűk jelentek meg, valamint mellékjelek is, mint például az ékezetek.</a:t>
            </a:r>
          </a:p>
          <a:p>
            <a:endParaRPr lang="hu-HU" dirty="0" smtClean="0"/>
          </a:p>
          <a:p>
            <a:endParaRPr lang="sr-Latn-RS" dirty="0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49" y="774189"/>
            <a:ext cx="6882063" cy="15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all sticker Alea Iacta Est | MuralDeca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19" y="3581216"/>
            <a:ext cx="2764022" cy="27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gondolat rögzítése</a:t>
            </a:r>
          </a:p>
          <a:p>
            <a:r>
              <a:rPr lang="hu-HU" dirty="0" smtClean="0"/>
              <a:t>Információ lejegyzése</a:t>
            </a:r>
          </a:p>
          <a:p>
            <a:r>
              <a:rPr lang="hu-HU" dirty="0" smtClean="0"/>
              <a:t>Ezeket megtehetjük</a:t>
            </a:r>
          </a:p>
          <a:p>
            <a:pPr lvl="1"/>
            <a:r>
              <a:rPr lang="hu-HU" dirty="0" smtClean="0"/>
              <a:t>Jelekkel</a:t>
            </a:r>
          </a:p>
          <a:p>
            <a:pPr lvl="1"/>
            <a:r>
              <a:rPr lang="hu-HU" dirty="0" smtClean="0"/>
              <a:t>Írásjelekkel</a:t>
            </a:r>
          </a:p>
          <a:p>
            <a:pPr lvl="1"/>
            <a:r>
              <a:rPr lang="hu-HU" dirty="0" smtClean="0"/>
              <a:t>Betűkkel</a:t>
            </a:r>
          </a:p>
          <a:p>
            <a:pPr lvl="1"/>
            <a:r>
              <a:rPr lang="hu-HU" dirty="0" smtClean="0"/>
              <a:t>Számokkal </a:t>
            </a:r>
          </a:p>
          <a:p>
            <a:pPr lvl="1"/>
            <a:r>
              <a:rPr lang="hu-HU" dirty="0" smtClean="0"/>
              <a:t>Hangjegyekkel </a:t>
            </a:r>
            <a:endParaRPr lang="hu-HU" dirty="0"/>
          </a:p>
          <a:p>
            <a:pPr marL="128016" lvl="1" indent="0">
              <a:buNone/>
            </a:pPr>
            <a:r>
              <a:rPr lang="hu-HU" sz="2200" dirty="0" smtClean="0"/>
              <a:t>Az írás párja az olvasás, amikor értelmezzük a lejegyzetteket.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20" y="3249478"/>
            <a:ext cx="3571875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61" y="407983"/>
            <a:ext cx="4472346" cy="2691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8" y="295626"/>
            <a:ext cx="2857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9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glagolita írás és a cirill írás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2556932"/>
            <a:ext cx="10943924" cy="213057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szlávok nyelvéhez készült írások.</a:t>
            </a:r>
          </a:p>
          <a:p>
            <a:r>
              <a:rPr lang="hu-HU" dirty="0" smtClean="0"/>
              <a:t>A glagolita írást Cirill szerkesztette meg, feltehetően a görög ábécé betűit módosítva a 9. században.</a:t>
            </a:r>
          </a:p>
          <a:p>
            <a:r>
              <a:rPr lang="hu-HU" dirty="0" smtClean="0"/>
              <a:t>A glagolita írásnak több változata van, szögletes (horvát változat), gömbölyű (bolgár változat).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2451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la-kola-glagoljice-8-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95" y="1189399"/>
            <a:ext cx="6169560" cy="46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10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cirill kizárólag betűalakban különbözik a glagolita írástól.</a:t>
            </a:r>
          </a:p>
          <a:p>
            <a:r>
              <a:rPr lang="hu-HU" dirty="0" smtClean="0"/>
              <a:t>Feltehetően Kliment alkotta meg, aki egyike volt Cirill és Metód tanítványainak.</a:t>
            </a:r>
          </a:p>
          <a:p>
            <a:r>
              <a:rPr lang="hu-HU" dirty="0" smtClean="0"/>
              <a:t>A betűk száma eredetileg 43 volt, amit később módosítottak, először 32-re, majd 30-ra.</a:t>
            </a:r>
          </a:p>
          <a:p>
            <a:r>
              <a:rPr lang="hu-HU" dirty="0" smtClean="0"/>
              <a:t>Hivatalosan először Bulgáriában vezették be a használatát.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34976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18" y="955616"/>
            <a:ext cx="7156349" cy="53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5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12" y="1040976"/>
            <a:ext cx="4955373" cy="47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„Írás” az írás megjelenése előtt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Rováspálca</a:t>
            </a:r>
          </a:p>
          <a:p>
            <a:r>
              <a:rPr lang="hu-HU" dirty="0" smtClean="0"/>
              <a:t>Hírvívőbot</a:t>
            </a:r>
          </a:p>
          <a:p>
            <a:r>
              <a:rPr lang="hu-HU" dirty="0" smtClean="0"/>
              <a:t>Csomójelek</a:t>
            </a:r>
          </a:p>
          <a:p>
            <a:r>
              <a:rPr lang="hu-HU" dirty="0" smtClean="0"/>
              <a:t>Kagylófüzér</a:t>
            </a:r>
          </a:p>
          <a:p>
            <a:r>
              <a:rPr lang="hu-HU" dirty="0" smtClean="0"/>
              <a:t>Tulajdonjegy </a:t>
            </a:r>
          </a:p>
          <a:p>
            <a:r>
              <a:rPr lang="hu-HU" dirty="0" smtClean="0"/>
              <a:t>Barlangrajzok </a:t>
            </a:r>
            <a:endParaRPr lang="sr-Latn-RS" dirty="0"/>
          </a:p>
        </p:txBody>
      </p:sp>
      <p:pic>
        <p:nvPicPr>
          <p:cNvPr id="2050" name="Picture 2" descr="https://sandskarakter.hu/szavak/iras_elemei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71" y="2661475"/>
            <a:ext cx="2777457" cy="281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8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Rováspálca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93" y="2556932"/>
            <a:ext cx="6169793" cy="3660988"/>
          </a:xfrm>
        </p:spPr>
        <p:txBody>
          <a:bodyPr>
            <a:normAutofit/>
          </a:bodyPr>
          <a:lstStyle/>
          <a:p>
            <a:r>
              <a:rPr lang="hu-HU" dirty="0" smtClean="0"/>
              <a:t>Számrovás</a:t>
            </a:r>
          </a:p>
          <a:p>
            <a:r>
              <a:rPr lang="hu-HU" dirty="0" smtClean="0"/>
              <a:t>Számolás eszköze – számokat jelentő jelekkel ellátátt bot vagy deszka</a:t>
            </a:r>
          </a:p>
          <a:p>
            <a:r>
              <a:rPr lang="hu-HU" dirty="0" smtClean="0"/>
              <a:t>Pásztorok körében sokáig megmaradt</a:t>
            </a:r>
          </a:p>
          <a:p>
            <a:r>
              <a:rPr lang="hu-HU" dirty="0" smtClean="0"/>
              <a:t>Sok van a rovásán – tartozásokat jegyezték fel</a:t>
            </a:r>
          </a:p>
          <a:p>
            <a:r>
              <a:rPr lang="hu-HU" dirty="0" smtClean="0"/>
              <a:t>Lerótta tartozását, kirótták a büntetést</a:t>
            </a:r>
          </a:p>
          <a:p>
            <a:r>
              <a:rPr lang="hu-HU" dirty="0" smtClean="0"/>
              <a:t>Rossz magaviseletű tanuló – megROVÓT kap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66" y="629753"/>
            <a:ext cx="2390775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63" y="2782404"/>
            <a:ext cx="4725895" cy="32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431182" cy="1303867"/>
          </a:xfrm>
        </p:spPr>
        <p:txBody>
          <a:bodyPr/>
          <a:lstStyle/>
          <a:p>
            <a:r>
              <a:rPr lang="hu-HU" dirty="0" smtClean="0"/>
              <a:t>Hírvivő bot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24" y="2354087"/>
            <a:ext cx="10011073" cy="3844582"/>
          </a:xfrm>
        </p:spPr>
        <p:txBody>
          <a:bodyPr>
            <a:normAutofit/>
          </a:bodyPr>
          <a:lstStyle/>
          <a:p>
            <a:r>
              <a:rPr lang="hu-HU" dirty="0" smtClean="0"/>
              <a:t>Az írás megjelenése előtt használt szimbólumok segítségével rögzített üzenetet tartalmazott, amit egy követ vitt el a címzettnek.</a:t>
            </a:r>
          </a:p>
          <a:p>
            <a:r>
              <a:rPr lang="hu-HU" dirty="0" smtClean="0"/>
              <a:t>A követ nem minden esetben ismerte a szimbólumok jelentését, ebben az esetben titkos üzenetet vitt.</a:t>
            </a:r>
          </a:p>
          <a:p>
            <a:r>
              <a:rPr lang="hu-HU" dirty="0" smtClean="0"/>
              <a:t>Néhány szimbólum viszont univerzális volt – véres kard – háború jele, bevonulási parancs</a:t>
            </a:r>
          </a:p>
          <a:p>
            <a:r>
              <a:rPr lang="hu-HU" dirty="0" smtClean="0"/>
              <a:t>„</a:t>
            </a:r>
            <a:r>
              <a:rPr lang="sr-Latn-RS" i="1" dirty="0"/>
              <a:t>Hajdan, midőn a hazát veszély fenyegette, hős apáink véres kardot hordoztak körül az országban, s ennek láttára, mint sasok repültek a harcmezőre a vitéz magyarok</a:t>
            </a:r>
            <a:r>
              <a:rPr lang="sr-Latn-RS" i="1" dirty="0" smtClean="0"/>
              <a:t>.“- Kossuth</a:t>
            </a: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60" y="779646"/>
            <a:ext cx="6462170" cy="13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16017"/>
            <a:ext cx="10165078" cy="866274"/>
          </a:xfrm>
        </p:spPr>
        <p:txBody>
          <a:bodyPr>
            <a:normAutofit/>
          </a:bodyPr>
          <a:lstStyle/>
          <a:p>
            <a:r>
              <a:rPr lang="hu-HU" dirty="0" smtClean="0"/>
              <a:t>Csomójelek, kagylófűzér, rózsafűzér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44" y="2858703"/>
            <a:ext cx="11001676" cy="3314666"/>
          </a:xfrm>
        </p:spPr>
        <p:txBody>
          <a:bodyPr>
            <a:normAutofit/>
          </a:bodyPr>
          <a:lstStyle/>
          <a:p>
            <a:r>
              <a:rPr lang="hu-HU" dirty="0" smtClean="0"/>
              <a:t>„Köss csomót a zsebkendődre!” – ma is használjuk</a:t>
            </a:r>
          </a:p>
          <a:p>
            <a:r>
              <a:rPr lang="hu-HU" dirty="0" smtClean="0"/>
              <a:t>Kína emlékezésre használták, inkák számolásra – színek és mellékzsínórból csomók</a:t>
            </a:r>
          </a:p>
          <a:p>
            <a:r>
              <a:rPr lang="hu-HU" dirty="0" smtClean="0"/>
              <a:t>Kagylófüzér: kagylók helyzete határozza meg az üzenetet, pl. egymás felé fordított kagylók barátságot jeleznek, a kifelé fordítottak ellenséget.</a:t>
            </a:r>
          </a:p>
          <a:p>
            <a:r>
              <a:rPr lang="hu-HU" dirty="0" smtClean="0"/>
              <a:t>Szerzetesek állították össze – a hívő embert segítette az ájtatosságok elvégzésében.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55" y="1895369"/>
            <a:ext cx="3943953" cy="13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6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Tulajdonjegy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533" y="2556932"/>
            <a:ext cx="9703063" cy="3208601"/>
          </a:xfrm>
        </p:spPr>
        <p:txBody>
          <a:bodyPr>
            <a:normAutofit/>
          </a:bodyPr>
          <a:lstStyle/>
          <a:p>
            <a:r>
              <a:rPr lang="hu-HU" dirty="0" smtClean="0"/>
              <a:t>Állatokat jelöltek vele meg a tulajdonosai</a:t>
            </a:r>
          </a:p>
          <a:p>
            <a:r>
              <a:rPr lang="hu-HU" dirty="0" smtClean="0"/>
              <a:t>Vaspálcára rávéstek egy kis ábrát, a pálcát felhevítették és az állat bőrébe vagy szarvába nyomták.</a:t>
            </a:r>
          </a:p>
          <a:p>
            <a:r>
              <a:rPr lang="hu-HU" dirty="0" smtClean="0"/>
              <a:t>Legelterjedtebb jelek voltak a madárláb, a kereszt, kör, csillag, sarló, szív.</a:t>
            </a:r>
            <a:endParaRPr lang="sr-Latn-RS" dirty="0"/>
          </a:p>
        </p:txBody>
      </p:sp>
      <p:pic>
        <p:nvPicPr>
          <p:cNvPr id="3074" name="Picture 2" descr="http://kistelek.comtrans.hu/secure/files?width=1200&amp;crop=&amp;id=534&amp;key=e3980&amp;filename=01.262.1.+-+P7053232.jpg&amp;textId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09" y="678605"/>
            <a:ext cx="2143192" cy="16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ha billog (meghosszabbítva: 3309931856) - Vatera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96" y="787621"/>
            <a:ext cx="2247566" cy="14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3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barlangrajzok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tudjuk pontosan, hogy milyen célból készítették őket az emberek.</a:t>
            </a:r>
          </a:p>
          <a:p>
            <a:r>
              <a:rPr lang="hu-HU" dirty="0" smtClean="0"/>
              <a:t>Művészet – a környezetük ábrázolása</a:t>
            </a:r>
          </a:p>
          <a:p>
            <a:r>
              <a:rPr lang="hu-HU" dirty="0" smtClean="0"/>
              <a:t>Vallási ok – mágikus erővel bírtak – rituálék </a:t>
            </a:r>
          </a:p>
          <a:p>
            <a:r>
              <a:rPr lang="hu-HU" dirty="0" smtClean="0"/>
              <a:t>Főleg állatokat festettek, de emberalakokat is láthatunk és különféle jeleket</a:t>
            </a:r>
          </a:p>
          <a:p>
            <a:r>
              <a:rPr lang="hu-HU" dirty="0" smtClean="0"/>
              <a:t>Legismertebbek az Altamira és a Lascaux barlang festményei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50748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446</TotalTime>
  <Words>1080</Words>
  <Application>Microsoft Office PowerPoint</Application>
  <PresentationFormat>Widescreen</PresentationFormat>
  <Paragraphs>113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Garamond</vt:lpstr>
      <vt:lpstr>Organic</vt:lpstr>
      <vt:lpstr>Az írás kialakulása és fejlődése</vt:lpstr>
      <vt:lpstr>HOGY MONDANÁTOK EL SAJÁT SZAVAITOKKAL, HOGY MI AZ ÍRÁS? Miért fontos?</vt:lpstr>
      <vt:lpstr>PowerPoint Presentation</vt:lpstr>
      <vt:lpstr>„Írás” az írás megjelenése előtt</vt:lpstr>
      <vt:lpstr>Rováspálca</vt:lpstr>
      <vt:lpstr>Hírvivő bot </vt:lpstr>
      <vt:lpstr>Csomójelek, kagylófűzér, rózsafűzér</vt:lpstr>
      <vt:lpstr>Tulajdonjegy</vt:lpstr>
      <vt:lpstr>A barlangrajzok</vt:lpstr>
      <vt:lpstr>PowerPoint Presentation</vt:lpstr>
      <vt:lpstr>És a rajzok leegyszerűsödnek</vt:lpstr>
      <vt:lpstr>Képírás – piktográfia </vt:lpstr>
      <vt:lpstr>Fonetizált írás</vt:lpstr>
      <vt:lpstr>PowerPoint Presentation</vt:lpstr>
      <vt:lpstr>Az ékírás</vt:lpstr>
      <vt:lpstr>PowerPoint Presentation</vt:lpstr>
      <vt:lpstr>PowerPoint Presentation</vt:lpstr>
      <vt:lpstr>Hieroglifák</vt:lpstr>
      <vt:lpstr>PowerPoint Presentation</vt:lpstr>
      <vt:lpstr>Írd le hieroglifákkal a neved!</vt:lpstr>
      <vt:lpstr>PowerPoint Presentation</vt:lpstr>
      <vt:lpstr>A hangjelölő írás</vt:lpstr>
      <vt:lpstr>PowerPoint Presentation</vt:lpstr>
      <vt:lpstr>A héber ábécé</vt:lpstr>
      <vt:lpstr>A görög írás</vt:lpstr>
      <vt:lpstr>PowerPoint Presentation</vt:lpstr>
      <vt:lpstr>PowerPoint Presentation</vt:lpstr>
      <vt:lpstr>A latin betűk</vt:lpstr>
      <vt:lpstr>PowerPoint Presentation</vt:lpstr>
      <vt:lpstr>A glagolita írás és a cirill írás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Írás kialakulása és fejlődése</dc:title>
  <dc:creator>vbeata</dc:creator>
  <cp:lastModifiedBy>Windows User</cp:lastModifiedBy>
  <cp:revision>45</cp:revision>
  <dcterms:created xsi:type="dcterms:W3CDTF">2023-10-30T14:36:32Z</dcterms:created>
  <dcterms:modified xsi:type="dcterms:W3CDTF">2023-11-06T11:09:50Z</dcterms:modified>
</cp:coreProperties>
</file>